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8370F8-CFA8-4663-923B-82D43B7644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BB2F4DA-978C-40EE-99C5-2953C42362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25A3E66-A9B7-4C36-83E0-81425FF516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DE21F-F0A9-401E-8A60-CB0E4FD6EC50}" type="datetimeFigureOut">
              <a:rPr lang="nl-NL" smtClean="0"/>
              <a:t>20-11-2019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88B72AF-BD1A-4254-92A5-3532F062C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ACF046B-55D3-4217-9D62-2364ED1CE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41EB8-5CF7-4087-9A99-68291370C4F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15047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E9B1C4-C552-4B1B-B292-6ACEAF0826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8B9413EE-461A-42E9-A48A-D1E1CA06E0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B2B7E31-20E4-4F36-B0E7-60759C2E39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DE21F-F0A9-401E-8A60-CB0E4FD6EC50}" type="datetimeFigureOut">
              <a:rPr lang="nl-NL" smtClean="0"/>
              <a:t>20-11-2019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DE622F1-1A8D-4321-BA6D-B7AE1478A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28C100A-D4A1-44DB-B577-1DDED1A9E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41EB8-5CF7-4087-9A99-68291370C4F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894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3CE2F4BC-29C5-4977-9D54-5B82708934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0BF5817-397A-48E4-A158-DC0430048E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8C6F1B3-26C6-4E65-8A6A-445B1DE6D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DE21F-F0A9-401E-8A60-CB0E4FD6EC50}" type="datetimeFigureOut">
              <a:rPr lang="nl-NL" smtClean="0"/>
              <a:t>20-11-2019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B06A985-70D1-41E7-ADC7-5D0947F39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C14B3BF-BE18-4206-8C73-9CDB34A0B3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41EB8-5CF7-4087-9A99-68291370C4F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01213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3CFC63-6E55-4E73-B731-A18EC0BB3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92D9941-5CAD-4D5E-B1E4-D766309908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3996DDF-7599-4B91-A65C-C8FC1E450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DE21F-F0A9-401E-8A60-CB0E4FD6EC50}" type="datetimeFigureOut">
              <a:rPr lang="nl-NL" smtClean="0"/>
              <a:t>20-11-2019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018BF1D-1F28-4016-AB2B-89B761061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5134994-88E3-4174-A29D-1A9CBEB08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41EB8-5CF7-4087-9A99-68291370C4F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72779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0626F4-13A8-46EF-894F-6E404E769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3768B1A-85AD-4864-8F66-6181EFBD38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4AC9B5B-75B1-4D79-8ADB-9926CEB0B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DE21F-F0A9-401E-8A60-CB0E4FD6EC50}" type="datetimeFigureOut">
              <a:rPr lang="nl-NL" smtClean="0"/>
              <a:t>20-11-2019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E20919D-FD4E-4744-9F3D-1B3A612A9D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5B42513-A2D2-4138-A579-A2D2B917E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41EB8-5CF7-4087-9A99-68291370C4F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86584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41A57E-86A1-4281-9385-82F35C790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D337F57-BC8F-420B-9BAF-C300746E97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5BC7E67-49F6-4048-8D74-1C35036E36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2077180-A5BC-47BC-B28C-6120886C8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DE21F-F0A9-401E-8A60-CB0E4FD6EC50}" type="datetimeFigureOut">
              <a:rPr lang="nl-NL" smtClean="0"/>
              <a:t>20-11-2019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BA126BB-E9E7-46D9-9E0C-C5AAC39674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99FE25D-D923-4443-BB68-88DBB7192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41EB8-5CF7-4087-9A99-68291370C4F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38696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5C7AAB-8911-45B1-8E04-A60ACBDD3B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58D068A-FE39-415E-8FB4-327F435ECF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FC3F951-4DF9-453D-99A0-AD4028B467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2FE2D1EA-F189-4301-9BED-6DCB158F00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CF0A445-553F-4890-9422-58CBAED9A1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28F77C4D-6B0C-4A8B-B3ED-4E9BF74FB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DE21F-F0A9-401E-8A60-CB0E4FD6EC50}" type="datetimeFigureOut">
              <a:rPr lang="nl-NL" smtClean="0"/>
              <a:t>20-11-2019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6EA07857-0F49-4CB9-8F62-1CAFE5B2E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E0994D2A-9EE7-4851-90E0-A17A45C96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41EB8-5CF7-4087-9A99-68291370C4F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23795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A3D865-9F12-434F-A460-7493C12FDF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FE32C6E7-1FA0-4D4E-A8D0-3D941125AF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DE21F-F0A9-401E-8A60-CB0E4FD6EC50}" type="datetimeFigureOut">
              <a:rPr lang="nl-NL" smtClean="0"/>
              <a:t>20-11-2019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4170FA5-E82A-40E5-813E-60D143F30B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9C1B72E8-BC50-4EBF-AA94-B49151B37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41EB8-5CF7-4087-9A99-68291370C4F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738528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27812DFE-F362-4D28-966F-08F75AD8FE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DE21F-F0A9-401E-8A60-CB0E4FD6EC50}" type="datetimeFigureOut">
              <a:rPr lang="nl-NL" smtClean="0"/>
              <a:t>20-11-2019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CA6302C3-5411-46C3-AB42-5E5FB233C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CB615F8-45F9-4C81-A621-B93CCDF8C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41EB8-5CF7-4087-9A99-68291370C4F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12134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F8513B-8852-4998-A066-9DC130E03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37D6F1F-5F38-492C-AD0C-9783A69DCD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8E497A6-3879-4FCE-BEE3-9819523DD1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12C7819-9A8F-4C3C-B8C8-91A9E54A57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DE21F-F0A9-401E-8A60-CB0E4FD6EC50}" type="datetimeFigureOut">
              <a:rPr lang="nl-NL" smtClean="0"/>
              <a:t>20-11-2019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355C93B-2367-48E1-9117-032E449FC5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678AAD5-D1F0-426E-8932-4AA44CE20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41EB8-5CF7-4087-9A99-68291370C4F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78625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2DCBDD-82D5-4C1B-BA1D-C63BFE59CC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D2039E00-59AE-454D-A7B7-13FBC7C0BB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3D9056F-982C-484A-8894-F6952AF1AE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FB8367F-BEF3-47FA-8EEF-D3D6302E23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DE21F-F0A9-401E-8A60-CB0E4FD6EC50}" type="datetimeFigureOut">
              <a:rPr lang="nl-NL" smtClean="0"/>
              <a:t>20-11-2019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94DBDB9-EB8A-4EC4-A2DC-EF5BC06B7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79796F4-462A-4435-B2AB-BC63DFF0E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41EB8-5CF7-4087-9A99-68291370C4F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69950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03AD9458-2307-4719-922F-A8C68C0C7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195B7B7-8DDE-431B-A8C2-9C4EBDD713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84CAAB0-2E6C-4879-AF62-003EB5A164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8DE21F-F0A9-401E-8A60-CB0E4FD6EC50}" type="datetimeFigureOut">
              <a:rPr lang="nl-NL" smtClean="0"/>
              <a:t>20-11-2019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665AA14-6CC7-429A-BEB7-AA5094F22D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3092E91-8D4F-4521-AADF-D277AF3476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C41EB8-5CF7-4087-9A99-68291370C4F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96225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AE7E2C-59AA-4002-85BB-DB70E499AA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199" y="291090"/>
            <a:ext cx="10515599" cy="932688"/>
          </a:xfrm>
        </p:spPr>
        <p:txBody>
          <a:bodyPr>
            <a:normAutofit/>
          </a:bodyPr>
          <a:lstStyle/>
          <a:p>
            <a:r>
              <a:rPr lang="nl-NL" sz="4800" dirty="0"/>
              <a:t>De nieuwe </a:t>
            </a:r>
            <a:r>
              <a:rPr lang="nl-NL" sz="4800" dirty="0" err="1"/>
              <a:t>Brenner</a:t>
            </a:r>
            <a:r>
              <a:rPr lang="nl-NL" sz="4800" dirty="0"/>
              <a:t> 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E5E4730-7296-4EC6-B2E0-9EF67454B2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199" y="1335726"/>
            <a:ext cx="10515599" cy="420624"/>
          </a:xfrm>
        </p:spPr>
        <p:txBody>
          <a:bodyPr>
            <a:normAutofit/>
          </a:bodyPr>
          <a:lstStyle/>
          <a:p>
            <a:r>
              <a:rPr lang="nl-NL" sz="2000" dirty="0"/>
              <a:t>Malissa , Alex &amp; Mohamed-Amine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2F2DDBAD-4E2E-4560-B16A-41257CCCB5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694" y="1863801"/>
            <a:ext cx="10208611" cy="4440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852943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8">
            <a:extLst>
              <a:ext uri="{FF2B5EF4-FFF2-40B4-BE49-F238E27FC236}">
                <a16:creationId xmlns:a16="http://schemas.microsoft.com/office/drawing/2014/main" id="{92468898-5A6E-4D55-85EC-308E785EE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8990EE8-448B-4395-ABFA-B047CA5C7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411480"/>
            <a:ext cx="11201400" cy="1106424"/>
          </a:xfrm>
        </p:spPr>
        <p:txBody>
          <a:bodyPr>
            <a:normAutofit/>
          </a:bodyPr>
          <a:lstStyle/>
          <a:p>
            <a:r>
              <a:rPr lang="nl-NL" sz="3600"/>
              <a:t>Elektriciteit genererende ramen </a:t>
            </a:r>
          </a:p>
        </p:txBody>
      </p:sp>
      <p:sp>
        <p:nvSpPr>
          <p:cNvPr id="16" name="Rectangle 10">
            <a:extLst>
              <a:ext uri="{FF2B5EF4-FFF2-40B4-BE49-F238E27FC236}">
                <a16:creationId xmlns:a16="http://schemas.microsoft.com/office/drawing/2014/main" id="{3E23A947-2D45-4208-AE2B-64948C87A3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98458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" name="Afbeelding 3" descr="Afbeelding met vloer, muur, binnen, venster&#10;&#10;Beschrijving is gegenereerd met zeer hoge betrouwbaarheid">
            <a:extLst>
              <a:ext uri="{FF2B5EF4-FFF2-40B4-BE49-F238E27FC236}">
                <a16:creationId xmlns:a16="http://schemas.microsoft.com/office/drawing/2014/main" id="{424C849D-E247-4A59-BCE3-9640600C08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768" y="1740663"/>
            <a:ext cx="6702552" cy="4473953"/>
          </a:xfrm>
          <a:prstGeom prst="rect">
            <a:avLst/>
          </a:prstGeom>
        </p:spPr>
      </p:pic>
      <p:sp useBgFill="1">
        <p:nvSpPr>
          <p:cNvPr id="17" name="Rectangle 12">
            <a:extLst>
              <a:ext uri="{FF2B5EF4-FFF2-40B4-BE49-F238E27FC236}">
                <a16:creationId xmlns:a16="http://schemas.microsoft.com/office/drawing/2014/main" id="{E5BBB0F9-6A59-4D02-A9C7-A2D6516684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43801" y="1721922"/>
            <a:ext cx="4218432" cy="4520560"/>
          </a:xfrm>
          <a:prstGeom prst="rect">
            <a:avLst/>
          </a:prstGeom>
          <a:ln w="9525">
            <a:solidFill>
              <a:srgbClr val="EFEFEF"/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518ECE4-1547-4176-97EE-99A3A23731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8752" y="2020824"/>
            <a:ext cx="3455097" cy="3959352"/>
          </a:xfrm>
        </p:spPr>
        <p:txBody>
          <a:bodyPr anchor="ctr">
            <a:normAutofit/>
          </a:bodyPr>
          <a:lstStyle/>
          <a:p>
            <a:r>
              <a:rPr lang="nl-NL" sz="1800"/>
              <a:t>Wekt energie </a:t>
            </a:r>
          </a:p>
          <a:p>
            <a:r>
              <a:rPr lang="nl-NL" sz="1800"/>
              <a:t>Kleurtjes </a:t>
            </a:r>
          </a:p>
          <a:p>
            <a:r>
              <a:rPr lang="nl-NL" sz="1800"/>
              <a:t>Accu opgeslagen</a:t>
            </a:r>
          </a:p>
        </p:txBody>
      </p:sp>
    </p:spTree>
    <p:extLst>
      <p:ext uri="{BB962C8B-B14F-4D97-AF65-F5344CB8AC3E}">
        <p14:creationId xmlns:p14="http://schemas.microsoft.com/office/powerpoint/2010/main" val="2201236470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8">
            <a:extLst>
              <a:ext uri="{FF2B5EF4-FFF2-40B4-BE49-F238E27FC236}">
                <a16:creationId xmlns:a16="http://schemas.microsoft.com/office/drawing/2014/main" id="{E45CA849-654C-4173-AD99-B3A2528275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FF4574A-5F01-4650-BEEE-076FC5D7A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411480"/>
            <a:ext cx="11201400" cy="1106424"/>
          </a:xfrm>
        </p:spPr>
        <p:txBody>
          <a:bodyPr>
            <a:normAutofit/>
          </a:bodyPr>
          <a:lstStyle/>
          <a:p>
            <a:r>
              <a:rPr lang="nl-NL" sz="3600"/>
              <a:t>Isolatie folie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E23A947-2D45-4208-AE2B-64948C87A3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87931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Afbeelding 3" descr="Afbeelding met boom, venster, buiten, persoon&#10;&#10;Beschrijving is gegenereerd met zeer hoge betrouwbaarheid">
            <a:extLst>
              <a:ext uri="{FF2B5EF4-FFF2-40B4-BE49-F238E27FC236}">
                <a16:creationId xmlns:a16="http://schemas.microsoft.com/office/drawing/2014/main" id="{B2674389-491A-4474-80EC-247FE5D784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1" b="7323"/>
          <a:stretch/>
        </p:blipFill>
        <p:spPr>
          <a:xfrm>
            <a:off x="429768" y="1721922"/>
            <a:ext cx="6704891" cy="4520559"/>
          </a:xfrm>
          <a:prstGeom prst="rect">
            <a:avLst/>
          </a:prstGeom>
        </p:spPr>
      </p:pic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E5BBB0F9-6A59-4D02-A9C7-A2D6516684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43801" y="1721922"/>
            <a:ext cx="4218432" cy="4520560"/>
          </a:xfrm>
          <a:prstGeom prst="rect">
            <a:avLst/>
          </a:prstGeom>
          <a:ln w="9525">
            <a:solidFill>
              <a:srgbClr val="EFEFEF"/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8ADDBEF-AD38-4A37-A817-141127887A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8752" y="2020824"/>
            <a:ext cx="3455097" cy="3959352"/>
          </a:xfrm>
        </p:spPr>
        <p:txBody>
          <a:bodyPr anchor="ctr">
            <a:normAutofit/>
          </a:bodyPr>
          <a:lstStyle/>
          <a:p>
            <a:r>
              <a:rPr lang="nl-NL" sz="1800"/>
              <a:t>Reflecteert</a:t>
            </a:r>
          </a:p>
          <a:p>
            <a:r>
              <a:rPr lang="nl-NL" sz="1800"/>
              <a:t>Doorzichtig</a:t>
            </a:r>
          </a:p>
          <a:p>
            <a:r>
              <a:rPr lang="nl-NL" sz="1800"/>
              <a:t>zomer</a:t>
            </a:r>
          </a:p>
        </p:txBody>
      </p:sp>
    </p:spTree>
    <p:extLst>
      <p:ext uri="{BB962C8B-B14F-4D97-AF65-F5344CB8AC3E}">
        <p14:creationId xmlns:p14="http://schemas.microsoft.com/office/powerpoint/2010/main" val="408032830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3C210E6-A35A-4F68-8D60-801A019C75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Afbeelding 6" descr="Afbeelding met binnen, muur, bed, vloer&#10;&#10;Beschrijving is gegenereerd met zeer hoge betrouwbaarheid">
            <a:extLst>
              <a:ext uri="{FF2B5EF4-FFF2-40B4-BE49-F238E27FC236}">
                <a16:creationId xmlns:a16="http://schemas.microsoft.com/office/drawing/2014/main" id="{531145C2-A875-4558-A169-F6A45425A6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290" b="1"/>
          <a:stretch/>
        </p:blipFill>
        <p:spPr>
          <a:xfrm>
            <a:off x="3136389" y="10"/>
            <a:ext cx="4979304" cy="3401558"/>
          </a:xfrm>
          <a:custGeom>
            <a:avLst/>
            <a:gdLst>
              <a:gd name="connsiteX0" fmla="*/ 0 w 4979304"/>
              <a:gd name="connsiteY0" fmla="*/ 0 h 3364992"/>
              <a:gd name="connsiteX1" fmla="*/ 4211250 w 4979304"/>
              <a:gd name="connsiteY1" fmla="*/ 0 h 3364992"/>
              <a:gd name="connsiteX2" fmla="*/ 4309461 w 4979304"/>
              <a:gd name="connsiteY2" fmla="*/ 192282 h 3364992"/>
              <a:gd name="connsiteX3" fmla="*/ 4974907 w 4979304"/>
              <a:gd name="connsiteY3" fmla="*/ 3110424 h 3364992"/>
              <a:gd name="connsiteX4" fmla="*/ 4979304 w 4979304"/>
              <a:gd name="connsiteY4" fmla="*/ 3364992 h 3364992"/>
              <a:gd name="connsiteX5" fmla="*/ 800592 w 4979304"/>
              <a:gd name="connsiteY5" fmla="*/ 3364992 h 3364992"/>
              <a:gd name="connsiteX6" fmla="*/ 797493 w 4979304"/>
              <a:gd name="connsiteY6" fmla="*/ 3185579 h 3364992"/>
              <a:gd name="connsiteX7" fmla="*/ 22579 w 4979304"/>
              <a:gd name="connsiteY7" fmla="*/ 42066 h 3364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79304" h="3364992">
                <a:moveTo>
                  <a:pt x="0" y="0"/>
                </a:moveTo>
                <a:lnTo>
                  <a:pt x="4211250" y="0"/>
                </a:lnTo>
                <a:lnTo>
                  <a:pt x="4309461" y="192282"/>
                </a:lnTo>
                <a:cubicBezTo>
                  <a:pt x="4697535" y="1033269"/>
                  <a:pt x="4937593" y="2032690"/>
                  <a:pt x="4974907" y="3110424"/>
                </a:cubicBezTo>
                <a:lnTo>
                  <a:pt x="4979304" y="3364992"/>
                </a:lnTo>
                <a:lnTo>
                  <a:pt x="800592" y="3364992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</p:spPr>
      </p:pic>
      <p:pic>
        <p:nvPicPr>
          <p:cNvPr id="6" name="Afbeelding 5" descr="Afbeelding met vloer, binnen, muur, gebouw&#10;&#10;Beschrijving is gegenereerd met zeer hoge betrouwbaarheid">
            <a:extLst>
              <a:ext uri="{FF2B5EF4-FFF2-40B4-BE49-F238E27FC236}">
                <a16:creationId xmlns:a16="http://schemas.microsoft.com/office/drawing/2014/main" id="{FD94F96D-C455-48E0-B118-64D24656B5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959" r="1" b="1"/>
          <a:stretch/>
        </p:blipFill>
        <p:spPr>
          <a:xfrm>
            <a:off x="7381690" y="3456433"/>
            <a:ext cx="4810310" cy="3401568"/>
          </a:xfrm>
          <a:custGeom>
            <a:avLst/>
            <a:gdLst>
              <a:gd name="connsiteX0" fmla="*/ 781270 w 4810310"/>
              <a:gd name="connsiteY0" fmla="*/ 0 h 3401568"/>
              <a:gd name="connsiteX1" fmla="*/ 4810310 w 4810310"/>
              <a:gd name="connsiteY1" fmla="*/ 0 h 3401568"/>
              <a:gd name="connsiteX2" fmla="*/ 4810310 w 4810310"/>
              <a:gd name="connsiteY2" fmla="*/ 3401568 h 3401568"/>
              <a:gd name="connsiteX3" fmla="*/ 0 w 4810310"/>
              <a:gd name="connsiteY3" fmla="*/ 3401568 h 3401568"/>
              <a:gd name="connsiteX4" fmla="*/ 1963 w 4810310"/>
              <a:gd name="connsiteY4" fmla="*/ 3397912 h 3401568"/>
              <a:gd name="connsiteX5" fmla="*/ 776876 w 4810310"/>
              <a:gd name="connsiteY5" fmla="*/ 254399 h 3401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10310" h="3401568">
                <a:moveTo>
                  <a:pt x="781270" y="0"/>
                </a:moveTo>
                <a:lnTo>
                  <a:pt x="4810310" y="0"/>
                </a:lnTo>
                <a:lnTo>
                  <a:pt x="4810310" y="3401568"/>
                </a:lnTo>
                <a:lnTo>
                  <a:pt x="0" y="3401568"/>
                </a:lnTo>
                <a:lnTo>
                  <a:pt x="1963" y="3397912"/>
                </a:lnTo>
                <a:cubicBezTo>
                  <a:pt x="454182" y="2512619"/>
                  <a:pt x="736170" y="1430108"/>
                  <a:pt x="776876" y="254399"/>
                </a:cubicBezTo>
                <a:close/>
              </a:path>
            </a:pathLst>
          </a:custGeom>
        </p:spPr>
      </p:pic>
      <p:pic>
        <p:nvPicPr>
          <p:cNvPr id="5" name="Afbeelding 4" descr="Afbeelding met binnen, muur, vloer, kamer&#10;&#10;Beschrijving is gegenereerd met zeer hoge betrouwbaarheid">
            <a:extLst>
              <a:ext uri="{FF2B5EF4-FFF2-40B4-BE49-F238E27FC236}">
                <a16:creationId xmlns:a16="http://schemas.microsoft.com/office/drawing/2014/main" id="{7637E56E-67DF-49B0-8FE9-E5386A88D93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346"/>
          <a:stretch/>
        </p:blipFill>
        <p:spPr>
          <a:xfrm>
            <a:off x="3189428" y="3456432"/>
            <a:ext cx="4925479" cy="3401568"/>
          </a:xfrm>
          <a:custGeom>
            <a:avLst/>
            <a:gdLst>
              <a:gd name="connsiteX0" fmla="*/ 749362 w 4925479"/>
              <a:gd name="connsiteY0" fmla="*/ 0 h 3364992"/>
              <a:gd name="connsiteX1" fmla="*/ 4925479 w 4925479"/>
              <a:gd name="connsiteY1" fmla="*/ 0 h 3364992"/>
              <a:gd name="connsiteX2" fmla="*/ 4921868 w 4925479"/>
              <a:gd name="connsiteY2" fmla="*/ 209033 h 3364992"/>
              <a:gd name="connsiteX3" fmla="*/ 4256422 w 4925479"/>
              <a:gd name="connsiteY3" fmla="*/ 3127175 h 3364992"/>
              <a:gd name="connsiteX4" fmla="*/ 4134952 w 4925479"/>
              <a:gd name="connsiteY4" fmla="*/ 3364992 h 3364992"/>
              <a:gd name="connsiteX5" fmla="*/ 0 w 4925479"/>
              <a:gd name="connsiteY5" fmla="*/ 3364992 h 3364992"/>
              <a:gd name="connsiteX6" fmla="*/ 79008 w 4925479"/>
              <a:gd name="connsiteY6" fmla="*/ 3202330 h 3364992"/>
              <a:gd name="connsiteX7" fmla="*/ 744454 w 4925479"/>
              <a:gd name="connsiteY7" fmla="*/ 284189 h 3364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25479" h="3364992">
                <a:moveTo>
                  <a:pt x="749362" y="0"/>
                </a:moveTo>
                <a:lnTo>
                  <a:pt x="4925479" y="0"/>
                </a:lnTo>
                <a:lnTo>
                  <a:pt x="4921868" y="209033"/>
                </a:lnTo>
                <a:cubicBezTo>
                  <a:pt x="4884554" y="1286766"/>
                  <a:pt x="4644496" y="2286187"/>
                  <a:pt x="4256422" y="3127175"/>
                </a:cubicBezTo>
                <a:lnTo>
                  <a:pt x="4134952" y="3364992"/>
                </a:lnTo>
                <a:lnTo>
                  <a:pt x="0" y="3364992"/>
                </a:lnTo>
                <a:lnTo>
                  <a:pt x="79008" y="3202330"/>
                </a:lnTo>
                <a:cubicBezTo>
                  <a:pt x="467082" y="2361343"/>
                  <a:pt x="707140" y="1361922"/>
                  <a:pt x="744454" y="284189"/>
                </a:cubicBezTo>
                <a:close/>
              </a:path>
            </a:pathLst>
          </a:custGeom>
        </p:spPr>
      </p:pic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AC0D06B0-F19C-459E-B221-A34B506FB5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45815" cy="6858000"/>
          </a:xfrm>
          <a:custGeom>
            <a:avLst/>
            <a:gdLst>
              <a:gd name="connsiteX0" fmla="*/ 0 w 3945815"/>
              <a:gd name="connsiteY0" fmla="*/ 0 h 6858000"/>
              <a:gd name="connsiteX1" fmla="*/ 3138662 w 3945815"/>
              <a:gd name="connsiteY1" fmla="*/ 0 h 6858000"/>
              <a:gd name="connsiteX2" fmla="*/ 3275260 w 3945815"/>
              <a:gd name="connsiteY2" fmla="*/ 267438 h 6858000"/>
              <a:gd name="connsiteX3" fmla="*/ 3945815 w 3945815"/>
              <a:gd name="connsiteY3" fmla="*/ 3481388 h 6858000"/>
              <a:gd name="connsiteX4" fmla="*/ 3275260 w 3945815"/>
              <a:gd name="connsiteY4" fmla="*/ 6695338 h 6858000"/>
              <a:gd name="connsiteX5" fmla="*/ 3192177 w 3945815"/>
              <a:gd name="connsiteY5" fmla="*/ 6858000 h 6858000"/>
              <a:gd name="connsiteX6" fmla="*/ 0 w 394581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5815" h="6858000">
                <a:moveTo>
                  <a:pt x="0" y="0"/>
                </a:moveTo>
                <a:lnTo>
                  <a:pt x="3138662" y="0"/>
                </a:lnTo>
                <a:lnTo>
                  <a:pt x="3275260" y="267438"/>
                </a:lnTo>
                <a:cubicBezTo>
                  <a:pt x="3698614" y="1184879"/>
                  <a:pt x="3945815" y="2290869"/>
                  <a:pt x="3945815" y="3481388"/>
                </a:cubicBezTo>
                <a:cubicBezTo>
                  <a:pt x="3945815" y="4671908"/>
                  <a:pt x="3698614" y="5777898"/>
                  <a:pt x="3275260" y="6695338"/>
                </a:cubicBezTo>
                <a:lnTo>
                  <a:pt x="319217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345B26DA-1C6B-4C66-81C9-9C1877FC2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36670" cy="6858000"/>
          </a:xfrm>
          <a:custGeom>
            <a:avLst/>
            <a:gdLst>
              <a:gd name="connsiteX0" fmla="*/ 0 w 3936670"/>
              <a:gd name="connsiteY0" fmla="*/ 0 h 6858000"/>
              <a:gd name="connsiteX1" fmla="*/ 3129517 w 3936670"/>
              <a:gd name="connsiteY1" fmla="*/ 0 h 6858000"/>
              <a:gd name="connsiteX2" fmla="*/ 3266115 w 3936670"/>
              <a:gd name="connsiteY2" fmla="*/ 267438 h 6858000"/>
              <a:gd name="connsiteX3" fmla="*/ 3936670 w 3936670"/>
              <a:gd name="connsiteY3" fmla="*/ 3481388 h 6858000"/>
              <a:gd name="connsiteX4" fmla="*/ 3266115 w 3936670"/>
              <a:gd name="connsiteY4" fmla="*/ 6695338 h 6858000"/>
              <a:gd name="connsiteX5" fmla="*/ 3183032 w 3936670"/>
              <a:gd name="connsiteY5" fmla="*/ 6858000 h 6858000"/>
              <a:gd name="connsiteX6" fmla="*/ 0 w 39366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36670" h="6858000">
                <a:moveTo>
                  <a:pt x="0" y="0"/>
                </a:moveTo>
                <a:lnTo>
                  <a:pt x="3129517" y="0"/>
                </a:lnTo>
                <a:lnTo>
                  <a:pt x="3266115" y="267438"/>
                </a:lnTo>
                <a:cubicBezTo>
                  <a:pt x="3689469" y="1184879"/>
                  <a:pt x="3936670" y="2290869"/>
                  <a:pt x="3936670" y="3481388"/>
                </a:cubicBezTo>
                <a:cubicBezTo>
                  <a:pt x="3936670" y="4671908"/>
                  <a:pt x="3689469" y="5777898"/>
                  <a:pt x="3266115" y="6695338"/>
                </a:cubicBezTo>
                <a:lnTo>
                  <a:pt x="3183032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2B122AE-6F41-46F7-A66F-B437BA828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685800"/>
            <a:ext cx="2807208" cy="1325563"/>
          </a:xfrm>
        </p:spPr>
        <p:txBody>
          <a:bodyPr>
            <a:normAutofit/>
          </a:bodyPr>
          <a:lstStyle/>
          <a:p>
            <a:r>
              <a:rPr lang="nl-NL" sz="2800"/>
              <a:t>Rustige kleuren/plekken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8DE6C44-43F8-4DE4-AB81-66853FFEA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05840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409529B-9B56-4F10-BE4D-F934DB89E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2089941"/>
            <a:ext cx="2834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531931F-AA50-43A4-8F0A-8A7CC15C39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2258568"/>
            <a:ext cx="2807208" cy="3922776"/>
          </a:xfrm>
        </p:spPr>
        <p:txBody>
          <a:bodyPr>
            <a:normAutofit/>
          </a:bodyPr>
          <a:lstStyle/>
          <a:p>
            <a:r>
              <a:rPr lang="nl-NL" sz="1700"/>
              <a:t>Wit</a:t>
            </a:r>
          </a:p>
          <a:p>
            <a:r>
              <a:rPr lang="nl-NL" sz="1700"/>
              <a:t>Donker grijs</a:t>
            </a:r>
          </a:p>
          <a:p>
            <a:r>
              <a:rPr lang="nl-NL" sz="1700"/>
              <a:t>Licht grijs</a:t>
            </a:r>
          </a:p>
          <a:p>
            <a:r>
              <a:rPr lang="nl-NL" sz="1700"/>
              <a:t>zitzakken</a:t>
            </a:r>
          </a:p>
        </p:txBody>
      </p:sp>
      <p:pic>
        <p:nvPicPr>
          <p:cNvPr id="4" name="Afbeelding 3" descr="Afbeelding met binnen, muur, plank, vloer&#10;&#10;Beschrijving is gegenereerd met zeer hoge betrouwbaarheid">
            <a:extLst>
              <a:ext uri="{FF2B5EF4-FFF2-40B4-BE49-F238E27FC236}">
                <a16:creationId xmlns:a16="http://schemas.microsoft.com/office/drawing/2014/main" id="{E43E3124-52AB-4369-8556-484C606C7F9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2933" r="-2" b="16674"/>
          <a:stretch/>
        </p:blipFill>
        <p:spPr>
          <a:xfrm>
            <a:off x="7404372" y="10"/>
            <a:ext cx="4787628" cy="3401558"/>
          </a:xfrm>
          <a:custGeom>
            <a:avLst/>
            <a:gdLst>
              <a:gd name="connsiteX0" fmla="*/ 0 w 4787628"/>
              <a:gd name="connsiteY0" fmla="*/ 0 h 3401568"/>
              <a:gd name="connsiteX1" fmla="*/ 4787628 w 4787628"/>
              <a:gd name="connsiteY1" fmla="*/ 0 h 3401568"/>
              <a:gd name="connsiteX2" fmla="*/ 4787628 w 4787628"/>
              <a:gd name="connsiteY2" fmla="*/ 3401568 h 3401568"/>
              <a:gd name="connsiteX3" fmla="*/ 762748 w 4787628"/>
              <a:gd name="connsiteY3" fmla="*/ 3401568 h 3401568"/>
              <a:gd name="connsiteX4" fmla="*/ 751436 w 4787628"/>
              <a:gd name="connsiteY4" fmla="*/ 2963954 h 3401568"/>
              <a:gd name="connsiteX5" fmla="*/ 93264 w 4787628"/>
              <a:gd name="connsiteY5" fmla="*/ 192283 h 3401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87628" h="3401568">
                <a:moveTo>
                  <a:pt x="0" y="0"/>
                </a:moveTo>
                <a:lnTo>
                  <a:pt x="4787628" y="0"/>
                </a:lnTo>
                <a:lnTo>
                  <a:pt x="4787628" y="3401568"/>
                </a:lnTo>
                <a:lnTo>
                  <a:pt x="762748" y="3401568"/>
                </a:lnTo>
                <a:lnTo>
                  <a:pt x="751436" y="2963954"/>
                </a:lnTo>
                <a:cubicBezTo>
                  <a:pt x="698408" y="1942163"/>
                  <a:pt x="463174" y="995044"/>
                  <a:pt x="93264" y="192283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425974055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2468898-5A6E-4D55-85EC-308E785EE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FB303B8-0E46-4237-9F09-E72FC4EE6A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411480"/>
            <a:ext cx="11201400" cy="1106424"/>
          </a:xfrm>
        </p:spPr>
        <p:txBody>
          <a:bodyPr>
            <a:normAutofit/>
          </a:bodyPr>
          <a:lstStyle/>
          <a:p>
            <a:r>
              <a:rPr lang="nl-NL" sz="3600"/>
              <a:t>wasbak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E23A947-2D45-4208-AE2B-64948C87A3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98458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" name="Afbeelding 3" descr="Afbeelding met vat&#10;&#10;Beschrijving is gegenereerd met hoge betrouwbaarheid">
            <a:extLst>
              <a:ext uri="{FF2B5EF4-FFF2-40B4-BE49-F238E27FC236}">
                <a16:creationId xmlns:a16="http://schemas.microsoft.com/office/drawing/2014/main" id="{CA27BBF6-838E-43D6-B3E4-8DB2224FD5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768" y="2117682"/>
            <a:ext cx="6702552" cy="3719916"/>
          </a:xfrm>
          <a:prstGeom prst="rect">
            <a:avLst/>
          </a:prstGeom>
        </p:spPr>
      </p:pic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E5BBB0F9-6A59-4D02-A9C7-A2D6516684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43801" y="1721922"/>
            <a:ext cx="4218432" cy="4520560"/>
          </a:xfrm>
          <a:prstGeom prst="rect">
            <a:avLst/>
          </a:prstGeom>
          <a:ln w="9525">
            <a:solidFill>
              <a:srgbClr val="EFEFEF"/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9096E45-80B9-4BE3-8D4A-2AE4CCFE31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8752" y="2020824"/>
            <a:ext cx="3455097" cy="3959352"/>
          </a:xfrm>
        </p:spPr>
        <p:txBody>
          <a:bodyPr anchor="ctr">
            <a:normAutofit/>
          </a:bodyPr>
          <a:lstStyle/>
          <a:p>
            <a:r>
              <a:rPr lang="nl-NL" sz="1800"/>
              <a:t>Sensor </a:t>
            </a:r>
          </a:p>
          <a:p>
            <a:r>
              <a:rPr lang="nl-NL" sz="1800"/>
              <a:t>Zeep</a:t>
            </a:r>
          </a:p>
          <a:p>
            <a:r>
              <a:rPr lang="nl-NL" sz="1800"/>
              <a:t>Water</a:t>
            </a:r>
          </a:p>
          <a:p>
            <a:r>
              <a:rPr lang="nl-NL" sz="1800"/>
              <a:t>Föhn </a:t>
            </a:r>
          </a:p>
        </p:txBody>
      </p:sp>
    </p:spTree>
    <p:extLst>
      <p:ext uri="{BB962C8B-B14F-4D97-AF65-F5344CB8AC3E}">
        <p14:creationId xmlns:p14="http://schemas.microsoft.com/office/powerpoint/2010/main" val="4104779126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45CA849-654C-4173-AD99-B3A2528275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2DCCA0A-A6A4-4A10-975A-F1BA29FDC2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411480"/>
            <a:ext cx="11201400" cy="1106424"/>
          </a:xfrm>
        </p:spPr>
        <p:txBody>
          <a:bodyPr>
            <a:normAutofit/>
          </a:bodyPr>
          <a:lstStyle/>
          <a:p>
            <a:r>
              <a:rPr lang="nl-NL" sz="3600" dirty="0"/>
              <a:t>Inhoud: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E23A947-2D45-4208-AE2B-64948C87A3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87931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4AF4F334-AAE7-454C-8B3B-EBD237D359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09" r="-2" b="-2"/>
          <a:stretch/>
        </p:blipFill>
        <p:spPr>
          <a:xfrm>
            <a:off x="429767" y="1518324"/>
            <a:ext cx="6704891" cy="4520559"/>
          </a:xfrm>
          <a:prstGeom prst="rect">
            <a:avLst/>
          </a:prstGeom>
        </p:spPr>
      </p:pic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E5BBB0F9-6A59-4D02-A9C7-A2D6516684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43801" y="1721922"/>
            <a:ext cx="4218432" cy="4520560"/>
          </a:xfrm>
          <a:prstGeom prst="rect">
            <a:avLst/>
          </a:prstGeom>
          <a:ln w="9525">
            <a:solidFill>
              <a:srgbClr val="EFEFEF"/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7AB769B-112A-4C6B-9619-20FF53655F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36410" y="1405171"/>
            <a:ext cx="4608095" cy="4746864"/>
          </a:xfrm>
        </p:spPr>
        <p:txBody>
          <a:bodyPr anchor="ctr">
            <a:noAutofit/>
          </a:bodyPr>
          <a:lstStyle/>
          <a:p>
            <a:r>
              <a:rPr lang="nl-NL" sz="1800" dirty="0"/>
              <a:t>IQ-Glas</a:t>
            </a:r>
          </a:p>
          <a:p>
            <a:r>
              <a:rPr lang="nl-NL" sz="1800" dirty="0"/>
              <a:t>Energieopwekkende fietsen</a:t>
            </a:r>
          </a:p>
          <a:p>
            <a:r>
              <a:rPr lang="nl-NL" sz="1800" dirty="0"/>
              <a:t>Licht sensor </a:t>
            </a:r>
          </a:p>
          <a:p>
            <a:r>
              <a:rPr lang="nl-NL" sz="1800" dirty="0"/>
              <a:t>Zonnepanelen </a:t>
            </a:r>
          </a:p>
          <a:p>
            <a:r>
              <a:rPr lang="nl-NL" sz="1800" dirty="0"/>
              <a:t>fietspad </a:t>
            </a:r>
          </a:p>
          <a:p>
            <a:r>
              <a:rPr lang="nl-NL" sz="1800" dirty="0"/>
              <a:t>Draai deuren </a:t>
            </a:r>
          </a:p>
          <a:p>
            <a:r>
              <a:rPr lang="nl-NL" sz="1800" dirty="0"/>
              <a:t>Warmtepomp</a:t>
            </a:r>
          </a:p>
          <a:p>
            <a:r>
              <a:rPr lang="nl-NL" sz="1800" dirty="0"/>
              <a:t>Elektriciteit genererende ramen</a:t>
            </a:r>
          </a:p>
          <a:p>
            <a:r>
              <a:rPr lang="nl-NL" sz="1800" dirty="0"/>
              <a:t>Isolatie folie</a:t>
            </a:r>
          </a:p>
          <a:p>
            <a:r>
              <a:rPr lang="nl-NL" sz="1800" dirty="0"/>
              <a:t>Rustige kleuren/plekken</a:t>
            </a:r>
          </a:p>
          <a:p>
            <a:r>
              <a:rPr lang="nl-NL" sz="1800" dirty="0"/>
              <a:t>Wasbak </a:t>
            </a:r>
          </a:p>
          <a:p>
            <a:endParaRPr lang="nl-NL" sz="1800" dirty="0"/>
          </a:p>
        </p:txBody>
      </p:sp>
    </p:spTree>
    <p:extLst>
      <p:ext uri="{BB962C8B-B14F-4D97-AF65-F5344CB8AC3E}">
        <p14:creationId xmlns:p14="http://schemas.microsoft.com/office/powerpoint/2010/main" val="1815349604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45CA849-654C-4173-AD99-B3A2528275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05A6FBC-1082-48A1-9483-B9C3B37D8B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411480"/>
            <a:ext cx="11201400" cy="1106424"/>
          </a:xfrm>
        </p:spPr>
        <p:txBody>
          <a:bodyPr>
            <a:normAutofit/>
          </a:bodyPr>
          <a:lstStyle/>
          <a:p>
            <a:r>
              <a:rPr lang="nl-NL" sz="3600"/>
              <a:t>IQ-Glas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E23A947-2D45-4208-AE2B-64948C87A3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87931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Afbeelding 3" descr="Afbeelding met muur, binnen&#10;&#10;Beschrijving is gegenereerd met zeer hoge betrouwbaarheid">
            <a:extLst>
              <a:ext uri="{FF2B5EF4-FFF2-40B4-BE49-F238E27FC236}">
                <a16:creationId xmlns:a16="http://schemas.microsoft.com/office/drawing/2014/main" id="{EE333876-1853-415C-AFF9-586D91E08D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104" r="-1" b="-1"/>
          <a:stretch/>
        </p:blipFill>
        <p:spPr>
          <a:xfrm>
            <a:off x="429768" y="1721922"/>
            <a:ext cx="6704891" cy="4520559"/>
          </a:xfrm>
          <a:prstGeom prst="rect">
            <a:avLst/>
          </a:prstGeom>
        </p:spPr>
      </p:pic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E5BBB0F9-6A59-4D02-A9C7-A2D6516684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43801" y="1721922"/>
            <a:ext cx="4218432" cy="4520560"/>
          </a:xfrm>
          <a:prstGeom prst="rect">
            <a:avLst/>
          </a:prstGeom>
          <a:ln w="9525">
            <a:solidFill>
              <a:srgbClr val="EFEFEF"/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8CBFC0F-9BEE-4812-99E2-594ABF6B44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8752" y="2020824"/>
            <a:ext cx="3455097" cy="3959352"/>
          </a:xfrm>
        </p:spPr>
        <p:txBody>
          <a:bodyPr anchor="ctr">
            <a:normAutofit/>
          </a:bodyPr>
          <a:lstStyle/>
          <a:p>
            <a:r>
              <a:rPr lang="nl-NL" sz="1800"/>
              <a:t>Geen tocht </a:t>
            </a:r>
          </a:p>
          <a:p>
            <a:r>
              <a:rPr lang="nl-NL" sz="1800"/>
              <a:t>Verwarming door stralingen</a:t>
            </a:r>
          </a:p>
          <a:p>
            <a:r>
              <a:rPr lang="nl-NL" sz="1800"/>
              <a:t>Geen koude muren </a:t>
            </a:r>
          </a:p>
          <a:p>
            <a:r>
              <a:rPr lang="nl-NL" sz="1800"/>
              <a:t>geen ventilatiesysteem nodig </a:t>
            </a:r>
          </a:p>
          <a:p>
            <a:endParaRPr lang="nl-NL" sz="1800"/>
          </a:p>
        </p:txBody>
      </p:sp>
    </p:spTree>
    <p:extLst>
      <p:ext uri="{BB962C8B-B14F-4D97-AF65-F5344CB8AC3E}">
        <p14:creationId xmlns:p14="http://schemas.microsoft.com/office/powerpoint/2010/main" val="3365782276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8">
            <a:extLst>
              <a:ext uri="{FF2B5EF4-FFF2-40B4-BE49-F238E27FC236}">
                <a16:creationId xmlns:a16="http://schemas.microsoft.com/office/drawing/2014/main" id="{92468898-5A6E-4D55-85EC-308E785EE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13A095A-EEF0-42BD-934D-8BED0822A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411480"/>
            <a:ext cx="11201400" cy="1106424"/>
          </a:xfrm>
        </p:spPr>
        <p:txBody>
          <a:bodyPr>
            <a:normAutofit/>
          </a:bodyPr>
          <a:lstStyle/>
          <a:p>
            <a:r>
              <a:rPr lang="nl-NL" sz="3600" dirty="0"/>
              <a:t>Energieopwekkende fiets </a:t>
            </a:r>
          </a:p>
        </p:txBody>
      </p:sp>
      <p:sp>
        <p:nvSpPr>
          <p:cNvPr id="16" name="Rectangle 10">
            <a:extLst>
              <a:ext uri="{FF2B5EF4-FFF2-40B4-BE49-F238E27FC236}">
                <a16:creationId xmlns:a16="http://schemas.microsoft.com/office/drawing/2014/main" id="{3E23A947-2D45-4208-AE2B-64948C87A3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98458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" name="Afbeelding 3" descr="Afbeelding met vloer, binnen, boek, plank&#10;&#10;Beschrijving is gegenereerd met zeer hoge betrouwbaarheid">
            <a:extLst>
              <a:ext uri="{FF2B5EF4-FFF2-40B4-BE49-F238E27FC236}">
                <a16:creationId xmlns:a16="http://schemas.microsoft.com/office/drawing/2014/main" id="{0CD1F6A1-B5A3-4ECD-9165-E4A7B5CD84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621" y="1719072"/>
            <a:ext cx="6022845" cy="4517136"/>
          </a:xfrm>
          <a:prstGeom prst="rect">
            <a:avLst/>
          </a:prstGeom>
        </p:spPr>
      </p:pic>
      <p:sp useBgFill="1">
        <p:nvSpPr>
          <p:cNvPr id="17" name="Rectangle 12">
            <a:extLst>
              <a:ext uri="{FF2B5EF4-FFF2-40B4-BE49-F238E27FC236}">
                <a16:creationId xmlns:a16="http://schemas.microsoft.com/office/drawing/2014/main" id="{E5BBB0F9-6A59-4D02-A9C7-A2D6516684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43801" y="1721922"/>
            <a:ext cx="4218432" cy="4520560"/>
          </a:xfrm>
          <a:prstGeom prst="rect">
            <a:avLst/>
          </a:prstGeom>
          <a:ln w="9525">
            <a:solidFill>
              <a:srgbClr val="EFEFEF"/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317CEC4-E81C-4F52-9503-BF61858290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8752" y="2020824"/>
            <a:ext cx="3455097" cy="3959352"/>
          </a:xfrm>
        </p:spPr>
        <p:txBody>
          <a:bodyPr anchor="ctr">
            <a:normAutofit/>
          </a:bodyPr>
          <a:lstStyle/>
          <a:p>
            <a:r>
              <a:rPr lang="nl-NL" sz="1800"/>
              <a:t>Energie als je fietst </a:t>
            </a:r>
          </a:p>
          <a:p>
            <a:r>
              <a:rPr lang="nl-NL" sz="1800"/>
              <a:t>Gezond </a:t>
            </a:r>
          </a:p>
          <a:p>
            <a:r>
              <a:rPr lang="nl-NL" sz="1800"/>
              <a:t>Niet onder alle tafels </a:t>
            </a:r>
          </a:p>
        </p:txBody>
      </p:sp>
    </p:spTree>
    <p:extLst>
      <p:ext uri="{BB962C8B-B14F-4D97-AF65-F5344CB8AC3E}">
        <p14:creationId xmlns:p14="http://schemas.microsoft.com/office/powerpoint/2010/main" val="1812222935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45CA849-654C-4173-AD99-B3A2528275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FAD6E21-DB85-4573-8FD3-1026ADCE2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411480"/>
            <a:ext cx="11201400" cy="1106424"/>
          </a:xfrm>
        </p:spPr>
        <p:txBody>
          <a:bodyPr>
            <a:normAutofit/>
          </a:bodyPr>
          <a:lstStyle/>
          <a:p>
            <a:r>
              <a:rPr lang="nl-NL" sz="3600" dirty="0"/>
              <a:t>licht sensor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E23A947-2D45-4208-AE2B-64948C87A3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87931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Afbeelding 3" descr="Afbeelding met plafond, binnen, tafel, muur&#10;&#10;Beschrijving is gegenereerd met zeer hoge betrouwbaarheid">
            <a:extLst>
              <a:ext uri="{FF2B5EF4-FFF2-40B4-BE49-F238E27FC236}">
                <a16:creationId xmlns:a16="http://schemas.microsoft.com/office/drawing/2014/main" id="{54F54700-BBDE-45F5-89B0-E9DF857B52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693" r="13700" b="1"/>
          <a:stretch/>
        </p:blipFill>
        <p:spPr>
          <a:xfrm>
            <a:off x="429768" y="1721922"/>
            <a:ext cx="6704891" cy="4520559"/>
          </a:xfrm>
          <a:prstGeom prst="rect">
            <a:avLst/>
          </a:prstGeom>
        </p:spPr>
      </p:pic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E5BBB0F9-6A59-4D02-A9C7-A2D6516684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43801" y="1721922"/>
            <a:ext cx="4218432" cy="4520560"/>
          </a:xfrm>
          <a:prstGeom prst="rect">
            <a:avLst/>
          </a:prstGeom>
          <a:ln w="9525">
            <a:solidFill>
              <a:srgbClr val="EFEFEF"/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B7F67CA-7130-4CE6-B431-00FD40323B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8752" y="2020824"/>
            <a:ext cx="3455097" cy="3959352"/>
          </a:xfrm>
        </p:spPr>
        <p:txBody>
          <a:bodyPr anchor="ctr">
            <a:normAutofit/>
          </a:bodyPr>
          <a:lstStyle/>
          <a:p>
            <a:r>
              <a:rPr lang="nl-NL" sz="2000" dirty="0"/>
              <a:t>Alleen als er iemand is</a:t>
            </a:r>
          </a:p>
          <a:p>
            <a:r>
              <a:rPr lang="nl-NL" sz="2000" dirty="0"/>
              <a:t>Bespaart </a:t>
            </a:r>
          </a:p>
        </p:txBody>
      </p:sp>
    </p:spTree>
    <p:extLst>
      <p:ext uri="{BB962C8B-B14F-4D97-AF65-F5344CB8AC3E}">
        <p14:creationId xmlns:p14="http://schemas.microsoft.com/office/powerpoint/2010/main" val="1158853303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2468898-5A6E-4D55-85EC-308E785EE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3585B81-A380-49DC-A7AF-FE743AFF5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411480"/>
            <a:ext cx="11201400" cy="1106424"/>
          </a:xfrm>
        </p:spPr>
        <p:txBody>
          <a:bodyPr>
            <a:normAutofit/>
          </a:bodyPr>
          <a:lstStyle/>
          <a:p>
            <a:r>
              <a:rPr lang="nl-NL" sz="3600" dirty="0"/>
              <a:t>Zonnepanelen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E23A947-2D45-4208-AE2B-64948C87A3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98458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" name="Afbeelding 3" descr="Afbeelding met gras, buiten, lucht, zonnecel&#10;&#10;Beschrijving is gegenereerd met zeer hoge betrouwbaarheid">
            <a:extLst>
              <a:ext uri="{FF2B5EF4-FFF2-40B4-BE49-F238E27FC236}">
                <a16:creationId xmlns:a16="http://schemas.microsoft.com/office/drawing/2014/main" id="{B0CEB236-577F-479F-BCA8-4B5E246DCE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768" y="1732284"/>
            <a:ext cx="6702552" cy="4490711"/>
          </a:xfrm>
          <a:prstGeom prst="rect">
            <a:avLst/>
          </a:prstGeom>
        </p:spPr>
      </p:pic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E5BBB0F9-6A59-4D02-A9C7-A2D6516684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43801" y="1721922"/>
            <a:ext cx="4218432" cy="4520560"/>
          </a:xfrm>
          <a:prstGeom prst="rect">
            <a:avLst/>
          </a:prstGeom>
          <a:ln w="9525">
            <a:solidFill>
              <a:srgbClr val="EFEFEF"/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6C5F8F0-585A-4B40-9F7C-275C47B012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8752" y="2020824"/>
            <a:ext cx="3455097" cy="3959352"/>
          </a:xfrm>
        </p:spPr>
        <p:txBody>
          <a:bodyPr anchor="ctr">
            <a:normAutofit/>
          </a:bodyPr>
          <a:lstStyle/>
          <a:p>
            <a:r>
              <a:rPr lang="nl-NL" sz="2000" dirty="0"/>
              <a:t>Het wekt altijd energie op</a:t>
            </a:r>
          </a:p>
          <a:p>
            <a:r>
              <a:rPr lang="nl-NL" sz="2000" dirty="0"/>
              <a:t>Ze draaien mee</a:t>
            </a:r>
          </a:p>
          <a:p>
            <a:endParaRPr lang="nl-NL" sz="1800" dirty="0"/>
          </a:p>
        </p:txBody>
      </p:sp>
    </p:spTree>
    <p:extLst>
      <p:ext uri="{BB962C8B-B14F-4D97-AF65-F5344CB8AC3E}">
        <p14:creationId xmlns:p14="http://schemas.microsoft.com/office/powerpoint/2010/main" val="2491158184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8">
            <a:extLst>
              <a:ext uri="{FF2B5EF4-FFF2-40B4-BE49-F238E27FC236}">
                <a16:creationId xmlns:a16="http://schemas.microsoft.com/office/drawing/2014/main" id="{E45CA849-654C-4173-AD99-B3A2528275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8EAEE61-63C9-4178-9C4F-EE39C805A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411480"/>
            <a:ext cx="11201400" cy="1106424"/>
          </a:xfrm>
        </p:spPr>
        <p:txBody>
          <a:bodyPr>
            <a:normAutofit/>
          </a:bodyPr>
          <a:lstStyle/>
          <a:p>
            <a:r>
              <a:rPr lang="nl-NL" sz="3600" dirty="0"/>
              <a:t>Fietspad </a:t>
            </a:r>
          </a:p>
        </p:txBody>
      </p:sp>
      <p:sp>
        <p:nvSpPr>
          <p:cNvPr id="16" name="Rectangle 10">
            <a:extLst>
              <a:ext uri="{FF2B5EF4-FFF2-40B4-BE49-F238E27FC236}">
                <a16:creationId xmlns:a16="http://schemas.microsoft.com/office/drawing/2014/main" id="{3E23A947-2D45-4208-AE2B-64948C87A3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87931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Afbeelding 3" descr="Afbeelding met weg, buiten, lucht, gras&#10;&#10;Beschrijving is gegenereerd met zeer hoge betrouwbaarheid">
            <a:extLst>
              <a:ext uri="{FF2B5EF4-FFF2-40B4-BE49-F238E27FC236}">
                <a16:creationId xmlns:a16="http://schemas.microsoft.com/office/drawing/2014/main" id="{83DA71AC-ECF4-4197-BCF2-6787662381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056" r="26615" b="-2"/>
          <a:stretch/>
        </p:blipFill>
        <p:spPr>
          <a:xfrm>
            <a:off x="429768" y="1721922"/>
            <a:ext cx="6704891" cy="4520559"/>
          </a:xfrm>
          <a:prstGeom prst="rect">
            <a:avLst/>
          </a:prstGeom>
        </p:spPr>
      </p:pic>
      <p:sp useBgFill="1">
        <p:nvSpPr>
          <p:cNvPr id="17" name="Rectangle 12">
            <a:extLst>
              <a:ext uri="{FF2B5EF4-FFF2-40B4-BE49-F238E27FC236}">
                <a16:creationId xmlns:a16="http://schemas.microsoft.com/office/drawing/2014/main" id="{E5BBB0F9-6A59-4D02-A9C7-A2D6516684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43801" y="1721922"/>
            <a:ext cx="4218432" cy="4520560"/>
          </a:xfrm>
          <a:prstGeom prst="rect">
            <a:avLst/>
          </a:prstGeom>
          <a:ln w="9525">
            <a:solidFill>
              <a:srgbClr val="EFEFEF"/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DE06B2E-573F-4C4A-A502-4A66CDB748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8752" y="2020824"/>
            <a:ext cx="3455097" cy="3959352"/>
          </a:xfrm>
        </p:spPr>
        <p:txBody>
          <a:bodyPr anchor="ctr">
            <a:normAutofit/>
          </a:bodyPr>
          <a:lstStyle/>
          <a:p>
            <a:r>
              <a:rPr lang="nl-NL" sz="2400" dirty="0"/>
              <a:t>Buiten de school</a:t>
            </a:r>
          </a:p>
          <a:p>
            <a:r>
              <a:rPr lang="nl-NL" sz="2400" dirty="0"/>
              <a:t>3000 </a:t>
            </a:r>
            <a:r>
              <a:rPr lang="nl-NL" sz="2400" dirty="0" err="1"/>
              <a:t>kwh</a:t>
            </a:r>
            <a:endParaRPr lang="nl-NL" sz="2400" dirty="0"/>
          </a:p>
          <a:p>
            <a:endParaRPr lang="nl-NL" sz="1800" dirty="0"/>
          </a:p>
        </p:txBody>
      </p:sp>
    </p:spTree>
    <p:extLst>
      <p:ext uri="{BB962C8B-B14F-4D97-AF65-F5344CB8AC3E}">
        <p14:creationId xmlns:p14="http://schemas.microsoft.com/office/powerpoint/2010/main" val="1015159516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2468898-5A6E-4D55-85EC-308E785EE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116A381-6843-4852-8840-AA7B7C271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411480"/>
            <a:ext cx="11201400" cy="1106424"/>
          </a:xfrm>
        </p:spPr>
        <p:txBody>
          <a:bodyPr>
            <a:normAutofit/>
          </a:bodyPr>
          <a:lstStyle/>
          <a:p>
            <a:r>
              <a:rPr lang="nl-NL" sz="3600"/>
              <a:t>Draaideuren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E23A947-2D45-4208-AE2B-64948C87A3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98458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" name="Afbeelding 3" descr="Afbeelding met vloer, gebouw, binnen&#10;&#10;Beschrijving is gegenereerd met zeer hoge betrouwbaarheid">
            <a:extLst>
              <a:ext uri="{FF2B5EF4-FFF2-40B4-BE49-F238E27FC236}">
                <a16:creationId xmlns:a16="http://schemas.microsoft.com/office/drawing/2014/main" id="{0712F0A3-C392-48C0-9300-D2F9B5267E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768" y="2645508"/>
            <a:ext cx="6702552" cy="2664264"/>
          </a:xfrm>
          <a:prstGeom prst="rect">
            <a:avLst/>
          </a:prstGeom>
        </p:spPr>
      </p:pic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E5BBB0F9-6A59-4D02-A9C7-A2D6516684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43801" y="1721922"/>
            <a:ext cx="4218432" cy="4520560"/>
          </a:xfrm>
          <a:prstGeom prst="rect">
            <a:avLst/>
          </a:prstGeom>
          <a:ln w="9525">
            <a:solidFill>
              <a:srgbClr val="EFEFEF"/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3B3B979-BF71-480E-AF37-CB064C1B2E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8752" y="2020824"/>
            <a:ext cx="3455097" cy="3959352"/>
          </a:xfrm>
        </p:spPr>
        <p:txBody>
          <a:bodyPr anchor="ctr">
            <a:normAutofit/>
          </a:bodyPr>
          <a:lstStyle/>
          <a:p>
            <a:r>
              <a:rPr lang="nl-NL" sz="1800"/>
              <a:t>Ingang van de school</a:t>
            </a:r>
          </a:p>
          <a:p>
            <a:r>
              <a:rPr lang="nl-NL" sz="1800"/>
              <a:t>Altijd 1 open , 1 dicht</a:t>
            </a:r>
          </a:p>
          <a:p>
            <a:r>
              <a:rPr lang="nl-NL" sz="1800"/>
              <a:t>lucht blijft binnen</a:t>
            </a:r>
          </a:p>
        </p:txBody>
      </p:sp>
    </p:spTree>
    <p:extLst>
      <p:ext uri="{BB962C8B-B14F-4D97-AF65-F5344CB8AC3E}">
        <p14:creationId xmlns:p14="http://schemas.microsoft.com/office/powerpoint/2010/main" val="729734753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2468898-5A6E-4D55-85EC-308E785EE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6C7E117-B979-4123-8339-053678031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411480"/>
            <a:ext cx="11201400" cy="1106424"/>
          </a:xfrm>
        </p:spPr>
        <p:txBody>
          <a:bodyPr>
            <a:normAutofit/>
          </a:bodyPr>
          <a:lstStyle/>
          <a:p>
            <a:r>
              <a:rPr lang="nl-NL" sz="3600"/>
              <a:t>Warmtepomp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E23A947-2D45-4208-AE2B-64948C87A3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98458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" name="Afbeelding 3" descr="Afbeelding met tennis, keukenapparaat, binnen, zitten&#10;&#10;Beschrijving is gegenereerd met hoge betrouwbaarheid">
            <a:extLst>
              <a:ext uri="{FF2B5EF4-FFF2-40B4-BE49-F238E27FC236}">
                <a16:creationId xmlns:a16="http://schemas.microsoft.com/office/drawing/2014/main" id="{10C687AC-E0F3-4184-8054-182458F453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2476" y="1719072"/>
            <a:ext cx="4517136" cy="4517136"/>
          </a:xfrm>
          <a:prstGeom prst="rect">
            <a:avLst/>
          </a:prstGeom>
        </p:spPr>
      </p:pic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E5BBB0F9-6A59-4D02-A9C7-A2D6516684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43801" y="1721922"/>
            <a:ext cx="4218432" cy="4520560"/>
          </a:xfrm>
          <a:prstGeom prst="rect">
            <a:avLst/>
          </a:prstGeom>
          <a:ln w="9525">
            <a:solidFill>
              <a:srgbClr val="EFEFEF"/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D493AEE-C2E2-4844-94B8-82390091C0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8752" y="2020824"/>
            <a:ext cx="3455097" cy="3959352"/>
          </a:xfrm>
        </p:spPr>
        <p:txBody>
          <a:bodyPr anchor="ctr">
            <a:normAutofit/>
          </a:bodyPr>
          <a:lstStyle/>
          <a:p>
            <a:r>
              <a:rPr lang="nl-NL" sz="1800"/>
              <a:t>Verwarmt </a:t>
            </a:r>
          </a:p>
          <a:p>
            <a:r>
              <a:rPr lang="nl-NL" sz="1800"/>
              <a:t>Gas verbruik </a:t>
            </a:r>
          </a:p>
          <a:p>
            <a:r>
              <a:rPr lang="nl-NL" sz="1800"/>
              <a:t>Makkelijk </a:t>
            </a:r>
          </a:p>
          <a:p>
            <a:r>
              <a:rPr lang="nl-NL" sz="1800"/>
              <a:t>Warm tapwater </a:t>
            </a:r>
          </a:p>
          <a:p>
            <a:r>
              <a:rPr lang="nl-NL" sz="1800"/>
              <a:t>Koelfunctie </a:t>
            </a:r>
          </a:p>
        </p:txBody>
      </p:sp>
    </p:spTree>
    <p:extLst>
      <p:ext uri="{BB962C8B-B14F-4D97-AF65-F5344CB8AC3E}">
        <p14:creationId xmlns:p14="http://schemas.microsoft.com/office/powerpoint/2010/main" val="277043260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2655</TotalTime>
  <Words>126</Words>
  <Application>Microsoft Office PowerPoint</Application>
  <PresentationFormat>Breedbeeld</PresentationFormat>
  <Paragraphs>60</Paragraphs>
  <Slides>13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Kantoorthema</vt:lpstr>
      <vt:lpstr>De nieuwe Brenner </vt:lpstr>
      <vt:lpstr>Inhoud:</vt:lpstr>
      <vt:lpstr>IQ-Glas </vt:lpstr>
      <vt:lpstr>Energieopwekkende fiets </vt:lpstr>
      <vt:lpstr>licht sensor </vt:lpstr>
      <vt:lpstr>Zonnepanelen </vt:lpstr>
      <vt:lpstr>Fietspad </vt:lpstr>
      <vt:lpstr>Draaideuren </vt:lpstr>
      <vt:lpstr>Warmtepomp </vt:lpstr>
      <vt:lpstr>Elektriciteit genererende ramen </vt:lpstr>
      <vt:lpstr>Isolatie folie</vt:lpstr>
      <vt:lpstr>Rustige kleuren/plekken</vt:lpstr>
      <vt:lpstr>wasbak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nieuwe Brenner </dc:title>
  <dc:creator>B'lyou, M. (Malissa)</dc:creator>
  <cp:lastModifiedBy>B'lyou, M. (Malissa)</cp:lastModifiedBy>
  <cp:revision>3</cp:revision>
  <dcterms:created xsi:type="dcterms:W3CDTF">2019-11-21T15:52:40Z</dcterms:created>
  <dcterms:modified xsi:type="dcterms:W3CDTF">2019-11-23T12:07:41Z</dcterms:modified>
</cp:coreProperties>
</file>